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3" r:id="rId4"/>
    <p:sldId id="264" r:id="rId5"/>
    <p:sldId id="265" r:id="rId6"/>
    <p:sldId id="262" r:id="rId7"/>
    <p:sldId id="266" r:id="rId8"/>
    <p:sldId id="267" r:id="rId9"/>
    <p:sldId id="268" r:id="rId10"/>
    <p:sldId id="269" r:id="rId11"/>
    <p:sldId id="270" r:id="rId12"/>
    <p:sldId id="271" r:id="rId13"/>
    <p:sldId id="272" r:id="rId14"/>
    <p:sldId id="273" r:id="rId15"/>
    <p:sldId id="274" r:id="rId16"/>
    <p:sldId id="275" r:id="rId17"/>
    <p:sldId id="276"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0" d="100"/>
          <a:sy n="80" d="100"/>
        </p:scale>
        <p:origin x="33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8/10/2016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18C79C5D-2A6F-F04D-97DA-BEF2467B64E4}" type="datetimeFigureOut">
              <a:rPr lang="en-US" dirty="0"/>
              <a:pPr/>
              <a:t>8/10/2016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8DFA1846-DA80-1C48-A609-854EA85C59AD}" type="datetimeFigureOut">
              <a:rPr lang="en-US" dirty="0"/>
              <a:pPr/>
              <a:t>8/10/2016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s-ES" smtClean="0"/>
              <a:t>Haga clic para modificar el estilo de título del patrón</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s-ES" smtClean="0"/>
              <a:t>Haga clic para modificar el estilo de texto del patrón</a:t>
            </a:r>
          </a:p>
        </p:txBody>
      </p:sp>
      <p:sp>
        <p:nvSpPr>
          <p:cNvPr id="2" name="Date Placeholder 1"/>
          <p:cNvSpPr>
            <a:spLocks noGrp="1"/>
          </p:cNvSpPr>
          <p:nvPr>
            <p:ph type="dt" sz="half" idx="10"/>
          </p:nvPr>
        </p:nvSpPr>
        <p:spPr/>
        <p:txBody>
          <a:bodyPr/>
          <a:lstStyle/>
          <a:p>
            <a:fld id="{FBF54567-0DE4-3F47-BF90-CB84690072F9}" type="datetimeFigureOut">
              <a:rPr lang="en-US" dirty="0"/>
              <a:pPr/>
              <a:t>8/10/2016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8/10/2016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8/10/2016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8/10/2016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8DFA1846-DA80-1C48-A609-854EA85C59AD}" type="datetimeFigureOut">
              <a:rPr lang="en-US" dirty="0"/>
              <a:pPr/>
              <a:t>8/10/2016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8/10/2016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8/10/2016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8/10/2016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8/10/2016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D0DF5E60-9974-AC48-9591-99C2BB44B7CF}" type="datetimeFigureOut">
              <a:rPr lang="en-US" dirty="0"/>
              <a:pPr/>
              <a:t>8/10/2016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s-ES" smtClean="0"/>
              <a:t>Haga clic para modificar el estilo de título del patrón</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8/10/2016</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8/10/2016</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‹Nº›</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umanismo..pptx"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pPr algn="ctr"/>
            <a:r>
              <a:rPr lang="es-MX" dirty="0" smtClean="0"/>
              <a:t>Modelo educativo de secundarias técnicas en el estado de Chiapas.</a:t>
            </a:r>
            <a:endParaRPr lang="es-MX" dirty="0"/>
          </a:p>
        </p:txBody>
      </p:sp>
      <p:sp>
        <p:nvSpPr>
          <p:cNvPr id="3" name="Subtítulo 2"/>
          <p:cNvSpPr>
            <a:spLocks noGrp="1"/>
          </p:cNvSpPr>
          <p:nvPr>
            <p:ph type="subTitle" idx="1"/>
          </p:nvPr>
        </p:nvSpPr>
        <p:spPr/>
        <p:txBody>
          <a:bodyPr/>
          <a:lstStyle/>
          <a:p>
            <a:endParaRPr lang="es-MX"/>
          </a:p>
        </p:txBody>
      </p:sp>
    </p:spTree>
    <p:extLst>
      <p:ext uri="{BB962C8B-B14F-4D97-AF65-F5344CB8AC3E}">
        <p14:creationId xmlns:p14="http://schemas.microsoft.com/office/powerpoint/2010/main" val="39924171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 </a:t>
            </a:r>
            <a:r>
              <a:rPr lang="es-MX" dirty="0" smtClean="0"/>
              <a:t>“Aprender </a:t>
            </a:r>
            <a:r>
              <a:rPr lang="es-MX" dirty="0"/>
              <a:t>a convivir” </a:t>
            </a:r>
          </a:p>
        </p:txBody>
      </p:sp>
      <p:sp>
        <p:nvSpPr>
          <p:cNvPr id="3" name="Marcador de contenido 2"/>
          <p:cNvSpPr>
            <a:spLocks noGrp="1"/>
          </p:cNvSpPr>
          <p:nvPr>
            <p:ph idx="1"/>
          </p:nvPr>
        </p:nvSpPr>
        <p:spPr>
          <a:xfrm>
            <a:off x="0" y="1793174"/>
            <a:ext cx="12192000" cy="5064826"/>
          </a:xfrm>
        </p:spPr>
        <p:txBody>
          <a:bodyPr>
            <a:normAutofit/>
          </a:bodyPr>
          <a:lstStyle/>
          <a:p>
            <a:pPr algn="just"/>
            <a:r>
              <a:rPr lang="es-MX" sz="2400" dirty="0" smtClean="0"/>
              <a:t>Tiene </a:t>
            </a:r>
            <a:r>
              <a:rPr lang="es-MX" sz="2400" dirty="0"/>
              <a:t>que ver con el desarrollo de las habilidades socio-emocionales de los niños y los adolescentes. Se trata de un fin que nunca antes había sido tan explícito para la escuela como ahora. Las profundas transformaciones sociales que el siglo XXI trae consigo, obligan a la escuela a tener un papel cada vez más activo en el desarrollo de las capacidades que permitan a los niños y adolescentes establecer estilos de convivencia sanos y pacíficos, basados en relaciones humanas respetuosas. La escuela no es una isla, sino el espacio formativo por excelencia, y si no es posible evitar que fenómenos sociales adversos a la convivencia penetren en los centros educativos, sí es posible, con la decidida participación de los docentes, de las familias y con el apoyo y acompañamiento de las autoridades educativas, construir y sostener un ambiente escolar de calidad, que se basa en el respeto a los derechos humanos y educa en ellos. </a:t>
            </a:r>
          </a:p>
        </p:txBody>
      </p:sp>
    </p:spTree>
    <p:extLst>
      <p:ext uri="{BB962C8B-B14F-4D97-AF65-F5344CB8AC3E}">
        <p14:creationId xmlns:p14="http://schemas.microsoft.com/office/powerpoint/2010/main" val="24833876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10000" y="447188"/>
            <a:ext cx="10571998" cy="1381612"/>
          </a:xfrm>
        </p:spPr>
        <p:txBody>
          <a:bodyPr/>
          <a:lstStyle/>
          <a:p>
            <a:endParaRPr lang="es-MX" sz="2400" dirty="0"/>
          </a:p>
        </p:txBody>
      </p:sp>
      <p:sp>
        <p:nvSpPr>
          <p:cNvPr id="3" name="Marcador de contenido 2"/>
          <p:cNvSpPr>
            <a:spLocks noGrp="1"/>
          </p:cNvSpPr>
          <p:nvPr>
            <p:ph idx="1"/>
          </p:nvPr>
        </p:nvSpPr>
        <p:spPr>
          <a:xfrm>
            <a:off x="0" y="1995055"/>
            <a:ext cx="12192000" cy="4862945"/>
          </a:xfrm>
        </p:spPr>
        <p:txBody>
          <a:bodyPr>
            <a:noAutofit/>
          </a:bodyPr>
          <a:lstStyle/>
          <a:p>
            <a:r>
              <a:rPr lang="es-MX" sz="4000" dirty="0"/>
              <a:t>Un </a:t>
            </a:r>
            <a:r>
              <a:rPr lang="es-MX" sz="3600" dirty="0"/>
              <a:t>currículo de aprendizajes clave y áreas del desarrollo personal y social, como el que se plantea en este documento, dará pie a la atención </a:t>
            </a:r>
            <a:br>
              <a:rPr lang="es-MX" sz="3600" dirty="0"/>
            </a:br>
            <a:r>
              <a:rPr lang="es-MX" sz="3600" dirty="0"/>
              <a:t>La autonomía se vincula directamente con la autorregulación.</a:t>
            </a:r>
            <a:br>
              <a:rPr lang="es-MX" sz="3600" dirty="0"/>
            </a:br>
            <a:r>
              <a:rPr lang="es-MX" sz="3600" dirty="0"/>
              <a:t/>
            </a:r>
            <a:br>
              <a:rPr lang="es-MX" sz="3600" dirty="0"/>
            </a:br>
            <a:r>
              <a:rPr lang="es-MX" sz="3600" dirty="0"/>
              <a:t>debida a los procesos simultáneos de aprender a aprender y a convivir. </a:t>
            </a:r>
          </a:p>
        </p:txBody>
      </p:sp>
    </p:spTree>
    <p:extLst>
      <p:ext uri="{BB962C8B-B14F-4D97-AF65-F5344CB8AC3E}">
        <p14:creationId xmlns:p14="http://schemas.microsoft.com/office/powerpoint/2010/main" val="2379470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447187"/>
            <a:ext cx="12192000" cy="1512241"/>
          </a:xfrm>
        </p:spPr>
        <p:txBody>
          <a:bodyPr/>
          <a:lstStyle/>
          <a:p>
            <a:pPr algn="ctr"/>
            <a:r>
              <a:rPr lang="es-MX" sz="2800" dirty="0"/>
              <a:t>El propósito es que los alumnos desarrollen su autoconciencia, su autogestión, su conciencia social, sus  habilidades para relacionarse con otros y la toma de decisiones responsables8 con el fin de que lleguen a: </a:t>
            </a:r>
          </a:p>
        </p:txBody>
      </p:sp>
      <p:sp>
        <p:nvSpPr>
          <p:cNvPr id="3" name="Marcador de contenido 2"/>
          <p:cNvSpPr>
            <a:spLocks noGrp="1"/>
          </p:cNvSpPr>
          <p:nvPr>
            <p:ph idx="1"/>
          </p:nvPr>
        </p:nvSpPr>
        <p:spPr>
          <a:xfrm>
            <a:off x="0" y="2222287"/>
            <a:ext cx="12192000" cy="4635713"/>
          </a:xfrm>
        </p:spPr>
        <p:txBody>
          <a:bodyPr>
            <a:noAutofit/>
          </a:bodyPr>
          <a:lstStyle/>
          <a:p>
            <a:r>
              <a:rPr lang="es-MX" sz="4000" dirty="0"/>
              <a:t> Entender y manejar las emociones. </a:t>
            </a:r>
            <a:r>
              <a:rPr lang="es-MX" sz="4000" dirty="0" smtClean="0"/>
              <a:t> </a:t>
            </a:r>
            <a:r>
              <a:rPr lang="es-MX" sz="4000" dirty="0"/>
              <a:t>Establecer y alcanzar metas positivas</a:t>
            </a:r>
            <a:r>
              <a:rPr lang="es-MX" sz="4000" dirty="0" smtClean="0"/>
              <a:t>. </a:t>
            </a:r>
          </a:p>
          <a:p>
            <a:r>
              <a:rPr lang="es-MX" sz="4000" dirty="0" smtClean="0"/>
              <a:t>Sentir </a:t>
            </a:r>
            <a:r>
              <a:rPr lang="es-MX" sz="4000" dirty="0"/>
              <a:t>y mostrar empatía hacia los demás. • Establecer y mantener relaciones colaborativas. • Tomar decisiones respetuosas y responsables.9 </a:t>
            </a:r>
          </a:p>
        </p:txBody>
      </p:sp>
    </p:spTree>
    <p:extLst>
      <p:ext uri="{BB962C8B-B14F-4D97-AF65-F5344CB8AC3E}">
        <p14:creationId xmlns:p14="http://schemas.microsoft.com/office/powerpoint/2010/main" val="39127247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err="1"/>
              <a:t>OBjETivO</a:t>
            </a:r>
            <a:r>
              <a:rPr lang="es-MX" dirty="0"/>
              <a:t> </a:t>
            </a:r>
            <a:r>
              <a:rPr lang="es-MX" dirty="0" err="1"/>
              <a:t>gENEraL</a:t>
            </a:r>
            <a:r>
              <a:rPr lang="es-MX" dirty="0"/>
              <a:t> DEL </a:t>
            </a:r>
            <a:r>
              <a:rPr lang="es-MX" dirty="0" err="1"/>
              <a:t>CUrríCULO</a:t>
            </a:r>
            <a:endParaRPr lang="es-MX" dirty="0"/>
          </a:p>
        </p:txBody>
      </p:sp>
      <p:sp>
        <p:nvSpPr>
          <p:cNvPr id="3" name="Marcador de contenido 2"/>
          <p:cNvSpPr>
            <a:spLocks noGrp="1"/>
          </p:cNvSpPr>
          <p:nvPr>
            <p:ph idx="1"/>
          </p:nvPr>
        </p:nvSpPr>
        <p:spPr/>
        <p:txBody>
          <a:bodyPr/>
          <a:lstStyle/>
          <a:p>
            <a:pPr algn="just"/>
            <a:r>
              <a:rPr lang="es-MX" sz="2400" dirty="0"/>
              <a:t>En concordancia con el Artículo 3º constitucional, el Estado debe asegurar el cumplimiento de que todos los mexicanos tengan garantizado su derecho a recibir educación </a:t>
            </a:r>
            <a:r>
              <a:rPr lang="es-MX" sz="2400" dirty="0" smtClean="0"/>
              <a:t>de </a:t>
            </a:r>
            <a:r>
              <a:rPr lang="es-MX" sz="2400" dirty="0"/>
              <a:t>calidad. La Constitución establece que la educación debe promover el desarrollo armónico de los educandos. En el siglo XXI, el Estado debe favorecer el desarrollo de las habilidades que permitan a los jóvenes: • Aprender a aprender. • Aprender a convivir. • Convertirse en los arquitectos de su propio destino.</a:t>
            </a:r>
          </a:p>
        </p:txBody>
      </p:sp>
    </p:spTree>
    <p:extLst>
      <p:ext uri="{BB962C8B-B14F-4D97-AF65-F5344CB8AC3E}">
        <p14:creationId xmlns:p14="http://schemas.microsoft.com/office/powerpoint/2010/main" val="20687555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MX"/>
          </a:p>
        </p:txBody>
      </p:sp>
      <p:sp>
        <p:nvSpPr>
          <p:cNvPr id="3" name="Marcador de contenido 2"/>
          <p:cNvSpPr>
            <a:spLocks noGrp="1"/>
          </p:cNvSpPr>
          <p:nvPr>
            <p:ph idx="1"/>
          </p:nvPr>
        </p:nvSpPr>
        <p:spPr/>
        <p:txBody>
          <a:bodyPr>
            <a:normAutofit/>
          </a:bodyPr>
          <a:lstStyle/>
          <a:p>
            <a:pPr algn="just"/>
            <a:r>
              <a:rPr lang="es-MX" sz="3200" dirty="0"/>
              <a:t>A fin de que sean </a:t>
            </a:r>
            <a:r>
              <a:rPr lang="es-MX" sz="3200" b="1" dirty="0"/>
              <a:t>capaces de insertarse plenamente en la sociedad productiva</a:t>
            </a:r>
            <a:r>
              <a:rPr lang="es-MX" sz="3200" dirty="0"/>
              <a:t> y democrática, es necesario que el currículo trascienda la lógica de las disciplinas tradicionales para buscar desarrollar en los niños y jóvenes su intelecto, su carácter  y su formación moral</a:t>
            </a:r>
          </a:p>
        </p:txBody>
      </p:sp>
    </p:spTree>
    <p:extLst>
      <p:ext uri="{BB962C8B-B14F-4D97-AF65-F5344CB8AC3E}">
        <p14:creationId xmlns:p14="http://schemas.microsoft.com/office/powerpoint/2010/main" val="37844123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err="1"/>
              <a:t>OBjETivOs</a:t>
            </a:r>
            <a:r>
              <a:rPr lang="es-MX" dirty="0"/>
              <a:t> </a:t>
            </a:r>
            <a:r>
              <a:rPr lang="es-MX" dirty="0" err="1"/>
              <a:t>parTiCULarEs</a:t>
            </a:r>
            <a:r>
              <a:rPr lang="es-MX" dirty="0"/>
              <a:t> </a:t>
            </a:r>
          </a:p>
        </p:txBody>
      </p:sp>
      <p:sp>
        <p:nvSpPr>
          <p:cNvPr id="3" name="Marcador de contenido 2"/>
          <p:cNvSpPr>
            <a:spLocks noGrp="1"/>
          </p:cNvSpPr>
          <p:nvPr>
            <p:ph idx="1"/>
          </p:nvPr>
        </p:nvSpPr>
        <p:spPr/>
        <p:txBody>
          <a:bodyPr/>
          <a:lstStyle/>
          <a:p>
            <a:r>
              <a:rPr lang="es-MX" dirty="0"/>
              <a:t>Objetivos del educando</a:t>
            </a:r>
          </a:p>
          <a:p>
            <a:r>
              <a:rPr lang="es-MX" dirty="0"/>
              <a:t>• Adquirir los aprendizajes clave. • Aprender a pensar. • Aprender a hacer. • Aprender a convivir. • Comunicarse con efectividad. • Desarrollar su creatividad. • Colaborar con otros. • Incorporar a su ser y hacer los valores democráticos de nuestra Constitución. • Desarrollar su inteligencia emocional. • Optar por lo bueno, bello y lo bien hecho. • Cuidar su salud y mantenerse en forma.</a:t>
            </a:r>
          </a:p>
          <a:p>
            <a:endParaRPr lang="es-MX" dirty="0"/>
          </a:p>
        </p:txBody>
      </p:sp>
    </p:spTree>
    <p:extLst>
      <p:ext uri="{BB962C8B-B14F-4D97-AF65-F5344CB8AC3E}">
        <p14:creationId xmlns:p14="http://schemas.microsoft.com/office/powerpoint/2010/main" val="18802276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MX"/>
          </a:p>
        </p:txBody>
      </p:sp>
      <p:sp>
        <p:nvSpPr>
          <p:cNvPr id="3" name="Marcador de contenido 2"/>
          <p:cNvSpPr>
            <a:spLocks noGrp="1"/>
          </p:cNvSpPr>
          <p:nvPr>
            <p:ph idx="1"/>
          </p:nvPr>
        </p:nvSpPr>
        <p:spPr>
          <a:xfrm>
            <a:off x="154379" y="1876301"/>
            <a:ext cx="11934702" cy="4892634"/>
          </a:xfrm>
        </p:spPr>
        <p:txBody>
          <a:bodyPr>
            <a:normAutofit lnSpcReduction="10000"/>
          </a:bodyPr>
          <a:lstStyle/>
          <a:p>
            <a:endParaRPr lang="es-MX" dirty="0" smtClean="0"/>
          </a:p>
          <a:p>
            <a:r>
              <a:rPr lang="es-MX" dirty="0" smtClean="0"/>
              <a:t>Objetivos </a:t>
            </a:r>
            <a:r>
              <a:rPr lang="es-MX" dirty="0"/>
              <a:t>del profesor</a:t>
            </a:r>
          </a:p>
          <a:p>
            <a:pPr algn="just"/>
            <a:r>
              <a:rPr lang="es-MX" sz="2200" dirty="0"/>
              <a:t>• Transformar su cultura pedagógica. • Desempeñar su trabajo con profesionalismo y responsabilidad, compromiso y aprecio por la tarea que desempeña. • Fijar expectativas ambiciosas a sus alumnos. • Dar seguimiento al proceso de aprendizaje  de cada alumno. • Estar alerta para detectar cualquier factor que ponga en riesgo la permanencia de un educando en la escuela. • Enseñar a sus alumnos a comprender y a comunicarse con efectividad. • Eliminar las barreras que enfrentan los alumnos para el aprendizaje y la participación. • Propiciar la creatividad y la capacidad para resolver problemas de sus alumnos. • Fomentar el trabajo en equipo y desarrollar un ambiente de colaboración  y respeto. • Apoyar a los alumnos para que se formen moralmente y modelar con su ejemplo lo que espera de ellos. • Favorecer el desarrollo de la inteligencia emocional. • Ayudar a los estudiantes a reconocer sus sistemas de motivación y la forma en la que influyen en su aprendizaje. • Brindar a los alumnos oportunidades para su desarrollo integral.</a:t>
            </a:r>
          </a:p>
          <a:p>
            <a:endParaRPr lang="es-MX" dirty="0"/>
          </a:p>
        </p:txBody>
      </p:sp>
    </p:spTree>
    <p:extLst>
      <p:ext uri="{BB962C8B-B14F-4D97-AF65-F5344CB8AC3E}">
        <p14:creationId xmlns:p14="http://schemas.microsoft.com/office/powerpoint/2010/main" val="216078284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MX"/>
          </a:p>
        </p:txBody>
      </p:sp>
      <p:sp>
        <p:nvSpPr>
          <p:cNvPr id="3" name="Marcador de contenido 2"/>
          <p:cNvSpPr>
            <a:spLocks noGrp="1"/>
          </p:cNvSpPr>
          <p:nvPr>
            <p:ph idx="1"/>
          </p:nvPr>
        </p:nvSpPr>
        <p:spPr/>
        <p:txBody>
          <a:bodyPr/>
          <a:lstStyle/>
          <a:p>
            <a:r>
              <a:rPr lang="es-MX" dirty="0"/>
              <a:t>Objetivos de la escuela</a:t>
            </a:r>
          </a:p>
          <a:p>
            <a:r>
              <a:rPr lang="es-MX" dirty="0"/>
              <a:t>• Cumplir con la normalidad mínima. • Detener y revertir el abandono escolar. • Contar con una ruta de mejora y definir responsabilidades para cumplirla. • Abrirse al aprendizaje y la innovación. • </a:t>
            </a:r>
            <a:r>
              <a:rPr lang="es-MX" b="1" dirty="0"/>
              <a:t>Propiciar el diálogo pedagógico, el trabajo entre pares y la colegialidad académica.</a:t>
            </a:r>
            <a:r>
              <a:rPr lang="es-MX" dirty="0"/>
              <a:t> • Eliminar las barreras que enfrentan los alumnos para el aprendizaje y la participación, y propiciar las condiciones para que todos los alumnos aprendan. • Brindar condiciones para el desarrollo integral de los alumnos. • Facilitar el acompañamiento pedagógico a los docentes. • Propiciar un clima de convivencia sana, pacífica e incluyente. • Favorecer una cultura de inclusión que valore la diversidad y erradique cualquier tipo de discriminación. • Promover la comunicación y la participación de las madres y los padres de familia. • Propiciar la relación y el intercambio con la comunidad.</a:t>
            </a:r>
          </a:p>
          <a:p>
            <a:endParaRPr lang="es-MX" dirty="0"/>
          </a:p>
        </p:txBody>
      </p:sp>
    </p:spTree>
    <p:extLst>
      <p:ext uri="{BB962C8B-B14F-4D97-AF65-F5344CB8AC3E}">
        <p14:creationId xmlns:p14="http://schemas.microsoft.com/office/powerpoint/2010/main" val="11536057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endParaRPr lang="es-MX" dirty="0"/>
          </a:p>
        </p:txBody>
      </p:sp>
      <p:sp>
        <p:nvSpPr>
          <p:cNvPr id="5" name="Marcador de contenido 4"/>
          <p:cNvSpPr>
            <a:spLocks noGrp="1"/>
          </p:cNvSpPr>
          <p:nvPr>
            <p:ph idx="1"/>
          </p:nvPr>
        </p:nvSpPr>
        <p:spPr>
          <a:xfrm>
            <a:off x="0" y="1923803"/>
            <a:ext cx="12192000" cy="4833257"/>
          </a:xfrm>
        </p:spPr>
        <p:txBody>
          <a:bodyPr/>
          <a:lstStyle/>
          <a:p>
            <a:pPr marL="0" indent="0">
              <a:buNone/>
            </a:pPr>
            <a:endParaRPr lang="es-MX" dirty="0"/>
          </a:p>
        </p:txBody>
      </p:sp>
      <p:sp>
        <p:nvSpPr>
          <p:cNvPr id="6" name="Elipse 5"/>
          <p:cNvSpPr/>
          <p:nvPr/>
        </p:nvSpPr>
        <p:spPr>
          <a:xfrm>
            <a:off x="4817767" y="3121608"/>
            <a:ext cx="2339439" cy="197130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t>Modelo educativo de secundarias técnicas</a:t>
            </a:r>
            <a:endParaRPr lang="es-MX" dirty="0"/>
          </a:p>
        </p:txBody>
      </p:sp>
      <p:sp>
        <p:nvSpPr>
          <p:cNvPr id="7" name="Elipse 6"/>
          <p:cNvSpPr/>
          <p:nvPr/>
        </p:nvSpPr>
        <p:spPr>
          <a:xfrm>
            <a:off x="6849738" y="2493819"/>
            <a:ext cx="2435128" cy="1443235"/>
          </a:xfrm>
          <a:prstGeom prst="ellipse">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D</a:t>
            </a:r>
            <a:r>
              <a:rPr lang="es-MX" dirty="0" smtClean="0"/>
              <a:t>emocrático</a:t>
            </a:r>
            <a:endParaRPr lang="es-MX" dirty="0"/>
          </a:p>
        </p:txBody>
      </p:sp>
      <p:sp>
        <p:nvSpPr>
          <p:cNvPr id="8" name="Elipse 7"/>
          <p:cNvSpPr/>
          <p:nvPr/>
        </p:nvSpPr>
        <p:spPr>
          <a:xfrm>
            <a:off x="6979113" y="4046195"/>
            <a:ext cx="2435127" cy="1391015"/>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t>Emancipador.</a:t>
            </a:r>
            <a:endParaRPr lang="es-MX" dirty="0"/>
          </a:p>
        </p:txBody>
      </p:sp>
      <p:sp>
        <p:nvSpPr>
          <p:cNvPr id="9" name="Elipse 8"/>
          <p:cNvSpPr/>
          <p:nvPr/>
        </p:nvSpPr>
        <p:spPr>
          <a:xfrm>
            <a:off x="2768589" y="2493819"/>
            <a:ext cx="2438740" cy="1341910"/>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solidFill>
                  <a:schemeClr val="tx1"/>
                </a:solidFill>
                <a:hlinkClick r:id="rId2" action="ppaction://hlinkpres?slideindex=1&amp;slidetitle="/>
              </a:rPr>
              <a:t>humanista</a:t>
            </a:r>
            <a:endParaRPr lang="es-MX" dirty="0">
              <a:solidFill>
                <a:schemeClr val="tx1"/>
              </a:solidFill>
            </a:endParaRPr>
          </a:p>
        </p:txBody>
      </p:sp>
      <p:sp>
        <p:nvSpPr>
          <p:cNvPr id="10" name="Elipse 9"/>
          <p:cNvSpPr/>
          <p:nvPr/>
        </p:nvSpPr>
        <p:spPr>
          <a:xfrm>
            <a:off x="2459490" y="4151756"/>
            <a:ext cx="2573670" cy="139101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t>científico</a:t>
            </a:r>
            <a:endParaRPr lang="es-MX" dirty="0"/>
          </a:p>
        </p:txBody>
      </p:sp>
      <p:sp>
        <p:nvSpPr>
          <p:cNvPr id="2" name="Elipse 1"/>
          <p:cNvSpPr/>
          <p:nvPr/>
        </p:nvSpPr>
        <p:spPr>
          <a:xfrm>
            <a:off x="4413057" y="5092913"/>
            <a:ext cx="3047616" cy="1570533"/>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800" dirty="0" smtClean="0">
                <a:solidFill>
                  <a:schemeClr val="bg1">
                    <a:lumMod val="50000"/>
                    <a:lumOff val="50000"/>
                  </a:schemeClr>
                </a:solidFill>
              </a:rPr>
              <a:t>critico</a:t>
            </a:r>
            <a:endParaRPr lang="es-MX" sz="2800" dirty="0">
              <a:solidFill>
                <a:schemeClr val="bg1">
                  <a:lumMod val="50000"/>
                  <a:lumOff val="50000"/>
                </a:schemeClr>
              </a:solidFill>
            </a:endParaRPr>
          </a:p>
        </p:txBody>
      </p:sp>
    </p:spTree>
    <p:extLst>
      <p:ext uri="{BB962C8B-B14F-4D97-AF65-F5344CB8AC3E}">
        <p14:creationId xmlns:p14="http://schemas.microsoft.com/office/powerpoint/2010/main" val="32597487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Propuesta oficial.</a:t>
            </a:r>
            <a:endParaRPr lang="es-MX" dirty="0"/>
          </a:p>
        </p:txBody>
      </p:sp>
      <p:sp>
        <p:nvSpPr>
          <p:cNvPr id="3" name="Marcador de contenido 2"/>
          <p:cNvSpPr>
            <a:spLocks noGrp="1"/>
          </p:cNvSpPr>
          <p:nvPr>
            <p:ph idx="1"/>
          </p:nvPr>
        </p:nvSpPr>
        <p:spPr/>
        <p:txBody>
          <a:bodyPr/>
          <a:lstStyle/>
          <a:p>
            <a:pPr marL="0" indent="0">
              <a:buNone/>
            </a:pPr>
            <a:r>
              <a:rPr lang="es-MX" dirty="0" smtClean="0"/>
              <a:t> </a:t>
            </a:r>
            <a:r>
              <a:rPr lang="es-MX" sz="8000" dirty="0" smtClean="0"/>
              <a:t>Propuesta </a:t>
            </a:r>
            <a:r>
              <a:rPr lang="es-MX" sz="8000" dirty="0"/>
              <a:t>curricular básica Para la 2016</a:t>
            </a:r>
          </a:p>
        </p:txBody>
      </p:sp>
    </p:spTree>
    <p:extLst>
      <p:ext uri="{BB962C8B-B14F-4D97-AF65-F5344CB8AC3E}">
        <p14:creationId xmlns:p14="http://schemas.microsoft.com/office/powerpoint/2010/main" val="37890492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 y="1745673"/>
            <a:ext cx="12053454" cy="5112327"/>
          </a:xfrm>
        </p:spPr>
        <p:txBody>
          <a:bodyPr>
            <a:noAutofit/>
          </a:bodyPr>
          <a:lstStyle/>
          <a:p>
            <a:pPr algn="just"/>
            <a:r>
              <a:rPr lang="es-MX" sz="3600" dirty="0"/>
              <a:t>Se piensa frecuentemente en la existencia de una contradicción entre las exigencias propias de un proyecto humanista, fundamentado en la  educación integral, y un proyecto que persigue la eficacia y la vinculación de la educación con las necesidades que impone el desarrollo del país. Por ello, uno de los desafíos en el diseño del currículo es integrar tres fuentes indispensables para nutrir el planteamiento pedagógico: </a:t>
            </a:r>
          </a:p>
        </p:txBody>
      </p:sp>
    </p:spTree>
    <p:extLst>
      <p:ext uri="{BB962C8B-B14F-4D97-AF65-F5344CB8AC3E}">
        <p14:creationId xmlns:p14="http://schemas.microsoft.com/office/powerpoint/2010/main" val="38649616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Fuentes </a:t>
            </a:r>
            <a:r>
              <a:rPr lang="es-MX" dirty="0"/>
              <a:t>indispensables para nutrir el planteamiento pedagógico: </a:t>
            </a:r>
          </a:p>
        </p:txBody>
      </p:sp>
      <p:sp>
        <p:nvSpPr>
          <p:cNvPr id="3" name="Marcador de contenido 2"/>
          <p:cNvSpPr>
            <a:spLocks noGrp="1"/>
          </p:cNvSpPr>
          <p:nvPr>
            <p:ph idx="1"/>
          </p:nvPr>
        </p:nvSpPr>
        <p:spPr>
          <a:xfrm>
            <a:off x="818712" y="2222288"/>
            <a:ext cx="10554574" cy="4439770"/>
          </a:xfrm>
        </p:spPr>
        <p:txBody>
          <a:bodyPr/>
          <a:lstStyle/>
          <a:p>
            <a:r>
              <a:rPr lang="es-MX" dirty="0"/>
              <a:t> </a:t>
            </a:r>
            <a:r>
              <a:rPr lang="es-MX" sz="2400" b="1" dirty="0"/>
              <a:t>La filosofía de la educación </a:t>
            </a:r>
            <a:r>
              <a:rPr lang="es-MX" sz="2400" dirty="0"/>
              <a:t>que orienta al sistema educativo nacional a partir de principios y valores fundamentales.</a:t>
            </a:r>
          </a:p>
          <a:p>
            <a:r>
              <a:rPr lang="es-MX" sz="2400" dirty="0"/>
              <a:t>• </a:t>
            </a:r>
            <a:r>
              <a:rPr lang="es-MX" sz="2400" b="1" dirty="0"/>
              <a:t>La demanda de capacidade</a:t>
            </a:r>
            <a:r>
              <a:rPr lang="es-MX" sz="2400" dirty="0"/>
              <a:t>s que resulta del momento histórico que viven  los educandos.</a:t>
            </a:r>
          </a:p>
          <a:p>
            <a:r>
              <a:rPr lang="es-MX" sz="2400" dirty="0"/>
              <a:t>• Y </a:t>
            </a:r>
            <a:r>
              <a:rPr lang="es-MX" sz="2400" b="1" dirty="0"/>
              <a:t>una cierta concepción del aprendizaje, </a:t>
            </a:r>
            <a:r>
              <a:rPr lang="es-MX" sz="2400" dirty="0"/>
              <a:t>derivada del conocimiento vigente que al respecto se ha producido en el campo del desarrollo cognitivo.</a:t>
            </a:r>
          </a:p>
          <a:p>
            <a:endParaRPr lang="es-MX" dirty="0"/>
          </a:p>
        </p:txBody>
      </p:sp>
    </p:spTree>
    <p:extLst>
      <p:ext uri="{BB962C8B-B14F-4D97-AF65-F5344CB8AC3E}">
        <p14:creationId xmlns:p14="http://schemas.microsoft.com/office/powerpoint/2010/main" val="25950457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El currículo fomenta competencias para la vida que son fundamentales.</a:t>
            </a:r>
          </a:p>
        </p:txBody>
      </p:sp>
      <p:sp>
        <p:nvSpPr>
          <p:cNvPr id="3" name="Marcador de contenido 2"/>
          <p:cNvSpPr>
            <a:spLocks noGrp="1"/>
          </p:cNvSpPr>
          <p:nvPr>
            <p:ph idx="1"/>
          </p:nvPr>
        </p:nvSpPr>
        <p:spPr>
          <a:xfrm>
            <a:off x="818712" y="2222287"/>
            <a:ext cx="10554574" cy="4214139"/>
          </a:xfrm>
        </p:spPr>
        <p:txBody>
          <a:bodyPr/>
          <a:lstStyle/>
          <a:p>
            <a:endParaRPr lang="es-MX" dirty="0"/>
          </a:p>
        </p:txBody>
      </p:sp>
      <p:sp>
        <p:nvSpPr>
          <p:cNvPr id="4" name="Elipse 3"/>
          <p:cNvSpPr/>
          <p:nvPr/>
        </p:nvSpPr>
        <p:spPr>
          <a:xfrm>
            <a:off x="5638799" y="3583342"/>
            <a:ext cx="1628900" cy="11311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t>Modelo </a:t>
            </a:r>
            <a:r>
              <a:rPr lang="es-MX" dirty="0" smtClean="0"/>
              <a:t>educativo 2016</a:t>
            </a:r>
            <a:endParaRPr lang="es-MX" dirty="0"/>
          </a:p>
        </p:txBody>
      </p:sp>
      <p:sp>
        <p:nvSpPr>
          <p:cNvPr id="5" name="Elipse 4"/>
          <p:cNvSpPr/>
          <p:nvPr/>
        </p:nvSpPr>
        <p:spPr>
          <a:xfrm>
            <a:off x="6863938" y="2439048"/>
            <a:ext cx="2683823" cy="1444183"/>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L</a:t>
            </a:r>
            <a:r>
              <a:rPr lang="es-MX" dirty="0" smtClean="0"/>
              <a:t>a vigencia del humanismo y sus valores </a:t>
            </a:r>
            <a:endParaRPr lang="es-MX" dirty="0"/>
          </a:p>
        </p:txBody>
      </p:sp>
      <p:sp>
        <p:nvSpPr>
          <p:cNvPr id="6" name="Elipse 5"/>
          <p:cNvSpPr/>
          <p:nvPr/>
        </p:nvSpPr>
        <p:spPr>
          <a:xfrm>
            <a:off x="3230089" y="2439048"/>
            <a:ext cx="2565070" cy="1539186"/>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L</a:t>
            </a:r>
            <a:r>
              <a:rPr lang="es-MX" dirty="0" smtClean="0"/>
              <a:t>os desafíos de la sociedad  del conocimiento </a:t>
            </a:r>
            <a:endParaRPr lang="es-MX" dirty="0"/>
          </a:p>
        </p:txBody>
      </p:sp>
      <p:sp>
        <p:nvSpPr>
          <p:cNvPr id="7" name="Elipse 6"/>
          <p:cNvSpPr/>
          <p:nvPr/>
        </p:nvSpPr>
        <p:spPr>
          <a:xfrm>
            <a:off x="4903519" y="4847721"/>
            <a:ext cx="3099460" cy="1379212"/>
          </a:xfrm>
          <a:prstGeom prst="ellipse">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L</a:t>
            </a:r>
            <a:r>
              <a:rPr lang="es-MX" dirty="0" smtClean="0"/>
              <a:t>as oportunidades desde las ciencias  de la educación </a:t>
            </a:r>
            <a:endParaRPr lang="es-MX" dirty="0"/>
          </a:p>
        </p:txBody>
      </p:sp>
    </p:spTree>
    <p:extLst>
      <p:ext uri="{BB962C8B-B14F-4D97-AF65-F5344CB8AC3E}">
        <p14:creationId xmlns:p14="http://schemas.microsoft.com/office/powerpoint/2010/main" val="18816489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Marcos de trabajo global de dominios de aprendizaje </a:t>
            </a:r>
          </a:p>
        </p:txBody>
      </p:sp>
      <p:sp>
        <p:nvSpPr>
          <p:cNvPr id="4" name="Rectángulo redondeado 3"/>
          <p:cNvSpPr/>
          <p:nvPr/>
        </p:nvSpPr>
        <p:spPr>
          <a:xfrm>
            <a:off x="4731080" y="3123210"/>
            <a:ext cx="2151414" cy="205443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Dos ejes centrales.</a:t>
            </a:r>
          </a:p>
        </p:txBody>
      </p:sp>
      <p:sp>
        <p:nvSpPr>
          <p:cNvPr id="11" name="Rectángulo 10"/>
          <p:cNvSpPr/>
          <p:nvPr/>
        </p:nvSpPr>
        <p:spPr>
          <a:xfrm>
            <a:off x="2354591" y="3760855"/>
            <a:ext cx="1311881" cy="11684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Bienestar</a:t>
            </a:r>
          </a:p>
          <a:p>
            <a:pPr algn="ctr"/>
            <a:r>
              <a:rPr lang="es-MX" dirty="0" smtClean="0"/>
              <a:t>Físico</a:t>
            </a:r>
            <a:endParaRPr lang="es-MX" dirty="0"/>
          </a:p>
        </p:txBody>
      </p:sp>
      <p:sp>
        <p:nvSpPr>
          <p:cNvPr id="12" name="Rectángulo 11"/>
          <p:cNvSpPr/>
          <p:nvPr/>
        </p:nvSpPr>
        <p:spPr>
          <a:xfrm>
            <a:off x="7816506" y="3887862"/>
            <a:ext cx="1555668"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t>Ciencia y tecnología</a:t>
            </a:r>
            <a:endParaRPr lang="es-MX" dirty="0"/>
          </a:p>
        </p:txBody>
      </p:sp>
      <p:sp>
        <p:nvSpPr>
          <p:cNvPr id="13" name="Flecha derecha 12"/>
          <p:cNvSpPr/>
          <p:nvPr/>
        </p:nvSpPr>
        <p:spPr>
          <a:xfrm rot="10800000">
            <a:off x="3628463" y="4162123"/>
            <a:ext cx="1102617"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6" name="Flecha derecha 15"/>
          <p:cNvSpPr/>
          <p:nvPr/>
        </p:nvSpPr>
        <p:spPr>
          <a:xfrm>
            <a:off x="6860296" y="4102746"/>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32294690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66255" y="1864427"/>
            <a:ext cx="12025745" cy="4845132"/>
          </a:xfrm>
        </p:spPr>
        <p:txBody>
          <a:bodyPr>
            <a:noAutofit/>
          </a:bodyPr>
          <a:lstStyle/>
          <a:p>
            <a:r>
              <a:rPr lang="es-MX" sz="4000" dirty="0" smtClean="0"/>
              <a:t>Social y emocional.</a:t>
            </a:r>
          </a:p>
          <a:p>
            <a:r>
              <a:rPr lang="es-MX" sz="4000" dirty="0" smtClean="0"/>
              <a:t>Cultura y artes.</a:t>
            </a:r>
          </a:p>
          <a:p>
            <a:r>
              <a:rPr lang="es-MX" sz="4000" dirty="0" smtClean="0"/>
              <a:t>Alfabetismo y comunicación.</a:t>
            </a:r>
          </a:p>
          <a:p>
            <a:r>
              <a:rPr lang="es-MX" sz="4000" dirty="0" smtClean="0"/>
              <a:t>Perspectivas de lectura y cognición.</a:t>
            </a:r>
          </a:p>
          <a:p>
            <a:r>
              <a:rPr lang="es-MX" sz="4000" dirty="0" smtClean="0"/>
              <a:t>Conocimientos básicos de aritmética y matemática.</a:t>
            </a:r>
            <a:endParaRPr lang="es-MX" sz="4000" dirty="0"/>
          </a:p>
        </p:txBody>
      </p:sp>
    </p:spTree>
    <p:extLst>
      <p:ext uri="{BB962C8B-B14F-4D97-AF65-F5344CB8AC3E}">
        <p14:creationId xmlns:p14="http://schemas.microsoft.com/office/powerpoint/2010/main" val="27733831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10000" y="447187"/>
            <a:ext cx="10571998" cy="1298485"/>
          </a:xfrm>
        </p:spPr>
        <p:txBody>
          <a:bodyPr/>
          <a:lstStyle/>
          <a:p>
            <a:r>
              <a:rPr lang="es-MX" dirty="0"/>
              <a:t>El currículo fomenta competencias para la vida que son fundamentales. </a:t>
            </a:r>
          </a:p>
        </p:txBody>
      </p:sp>
      <p:sp>
        <p:nvSpPr>
          <p:cNvPr id="3" name="Marcador de contenido 2"/>
          <p:cNvSpPr>
            <a:spLocks noGrp="1"/>
          </p:cNvSpPr>
          <p:nvPr>
            <p:ph idx="1"/>
          </p:nvPr>
        </p:nvSpPr>
        <p:spPr>
          <a:xfrm>
            <a:off x="130629" y="2222287"/>
            <a:ext cx="11922826" cy="4487271"/>
          </a:xfrm>
        </p:spPr>
        <p:txBody>
          <a:bodyPr>
            <a:normAutofit/>
          </a:bodyPr>
          <a:lstStyle/>
          <a:p>
            <a:r>
              <a:rPr lang="es-MX" dirty="0"/>
              <a:t> </a:t>
            </a:r>
            <a:r>
              <a:rPr lang="es-MX" sz="3600" dirty="0"/>
              <a:t>Una competencia clave que estructura a otras es “aprender a aprender</a:t>
            </a:r>
            <a:r>
              <a:rPr lang="es-MX" sz="3600" dirty="0" smtClean="0"/>
              <a:t>”</a:t>
            </a:r>
          </a:p>
          <a:p>
            <a:pPr marL="0" indent="0">
              <a:buNone/>
            </a:pPr>
            <a:r>
              <a:rPr lang="es-MX" sz="3600" dirty="0"/>
              <a:t>que significa aprender a pensar, a cuestionarse acerca de los diversos fenómenos, sus causas y consecuencias, a controlar los procesos personales de aprendizaje, así como a valorar que ésta se aprende en la interacción con otros. </a:t>
            </a:r>
          </a:p>
        </p:txBody>
      </p:sp>
    </p:spTree>
    <p:extLst>
      <p:ext uri="{BB962C8B-B14F-4D97-AF65-F5344CB8AC3E}">
        <p14:creationId xmlns:p14="http://schemas.microsoft.com/office/powerpoint/2010/main" val="170944447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Citable</Template>
  <TotalTime>280</TotalTime>
  <Words>1144</Words>
  <Application>Microsoft Office PowerPoint</Application>
  <PresentationFormat>Panorámica</PresentationFormat>
  <Paragraphs>49</Paragraphs>
  <Slides>17</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17</vt:i4>
      </vt:variant>
    </vt:vector>
  </HeadingPairs>
  <TitlesOfParts>
    <vt:vector size="20" baseType="lpstr">
      <vt:lpstr>Century Gothic</vt:lpstr>
      <vt:lpstr>Wingdings 2</vt:lpstr>
      <vt:lpstr>Citable</vt:lpstr>
      <vt:lpstr>Modelo educativo de secundarias técnicas en el estado de Chiapas.</vt:lpstr>
      <vt:lpstr>Presentación de PowerPoint</vt:lpstr>
      <vt:lpstr>Propuesta oficial.</vt:lpstr>
      <vt:lpstr>Presentación de PowerPoint</vt:lpstr>
      <vt:lpstr>Fuentes indispensables para nutrir el planteamiento pedagógico: </vt:lpstr>
      <vt:lpstr>El currículo fomenta competencias para la vida que son fundamentales.</vt:lpstr>
      <vt:lpstr>Marcos de trabajo global de dominios de aprendizaje </vt:lpstr>
      <vt:lpstr>Presentación de PowerPoint</vt:lpstr>
      <vt:lpstr>El currículo fomenta competencias para la vida que son fundamentales. </vt:lpstr>
      <vt:lpstr> “Aprender a convivir” </vt:lpstr>
      <vt:lpstr>Presentación de PowerPoint</vt:lpstr>
      <vt:lpstr>El propósito es que los alumnos desarrollen su autoconciencia, su autogestión, su conciencia social, sus  habilidades para relacionarse con otros y la toma de decisiones responsables8 con el fin de que lleguen a: </vt:lpstr>
      <vt:lpstr>OBjETivO gENEraL DEL CUrríCULO</vt:lpstr>
      <vt:lpstr>Presentación de PowerPoint</vt:lpstr>
      <vt:lpstr>OBjETivOs parTiCULarEs </vt:lpstr>
      <vt:lpstr>Presentación de PowerPoint</vt:lpstr>
      <vt:lpstr>Presentación de PowerPoint</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Modelo educativo de secundarias técnicas en el estado de Chiapas.</dc:title>
  <dc:creator>Israel Antonio Gomez</dc:creator>
  <cp:lastModifiedBy>Israel Antonio Gomez</cp:lastModifiedBy>
  <cp:revision>15</cp:revision>
  <dcterms:created xsi:type="dcterms:W3CDTF">2016-08-10T14:29:23Z</dcterms:created>
  <dcterms:modified xsi:type="dcterms:W3CDTF">2016-08-11T03:53:07Z</dcterms:modified>
</cp:coreProperties>
</file>